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4" r:id="rId3"/>
    <p:sldId id="265" r:id="rId4"/>
    <p:sldId id="268" r:id="rId5"/>
    <p:sldId id="293" r:id="rId6"/>
    <p:sldId id="276" r:id="rId7"/>
    <p:sldId id="272" r:id="rId8"/>
    <p:sldId id="289" r:id="rId9"/>
    <p:sldId id="290" r:id="rId10"/>
    <p:sldId id="296" r:id="rId11"/>
    <p:sldId id="298" r:id="rId12"/>
    <p:sldId id="299" r:id="rId13"/>
    <p:sldId id="300" r:id="rId14"/>
    <p:sldId id="301" r:id="rId15"/>
    <p:sldId id="302" r:id="rId16"/>
    <p:sldId id="320" r:id="rId17"/>
    <p:sldId id="303" r:id="rId18"/>
    <p:sldId id="305" r:id="rId19"/>
    <p:sldId id="306" r:id="rId20"/>
    <p:sldId id="307" r:id="rId21"/>
    <p:sldId id="308" r:id="rId22"/>
    <p:sldId id="321" r:id="rId23"/>
    <p:sldId id="322" r:id="rId24"/>
    <p:sldId id="323" r:id="rId25"/>
    <p:sldId id="324" r:id="rId26"/>
    <p:sldId id="325" r:id="rId27"/>
    <p:sldId id="309" r:id="rId28"/>
    <p:sldId id="345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27" r:id="rId42"/>
    <p:sldId id="328" r:id="rId43"/>
    <p:sldId id="329" r:id="rId44"/>
    <p:sldId id="330" r:id="rId45"/>
    <p:sldId id="319" r:id="rId46"/>
    <p:sldId id="274" r:id="rId4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&#233;gi%20g&#233;pr&#337;l%20mentett%20adatok\R%20disk\20242025\&#233;retts&#233;gi%20tant&#225;rgyank&#233;nt%20elm&#250;lt%205%20&#233;v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&#233;gi%20g&#233;pr&#337;l%20mentett%20adatok\R%20disk\20242025\&#233;retts&#233;gi%20tant&#225;rgyank&#233;nt%20elm&#250;lt%205%20&#233;v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&#233;gi%20g&#233;pr&#337;l%20mentett%20adatok\R%20disk\20242025\&#233;retts&#233;gi%20tant&#225;rgyank&#233;nt%20elm&#250;lt%205%20&#233;v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&#233;gi%20g&#233;pr&#337;l%20mentett%20adatok\R%20disk\20242025\&#233;retts&#233;gi%20tant&#225;rgyank&#233;nt%20elm&#250;lt%205%20&#233;v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&#233;gi%20g&#233;pr&#337;l%20mentett%20adatok\R%20disk\20242025\&#233;retts&#233;gi%20tant&#225;rgyank&#233;nt%20elm&#250;lt%205%20&#233;v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800" dirty="0"/>
              <a:t>M</a:t>
            </a:r>
            <a:r>
              <a:rPr lang="en-US" sz="2800" dirty="0" err="1"/>
              <a:t>atematika</a:t>
            </a:r>
            <a:r>
              <a:rPr lang="en-US" sz="2800" dirty="0"/>
              <a:t> </a:t>
            </a:r>
            <a:endParaRPr lang="hu-HU" sz="2800" dirty="0"/>
          </a:p>
          <a:p>
            <a:pPr>
              <a:defRPr sz="2800"/>
            </a:pPr>
            <a:r>
              <a:rPr lang="hu-HU" sz="2800" dirty="0"/>
              <a:t>- középszint</a:t>
            </a:r>
            <a:endParaRPr lang="en-US" sz="2800" dirty="0"/>
          </a:p>
        </c:rich>
      </c:tx>
      <c:layout>
        <c:manualLayout>
          <c:xMode val="edge"/>
          <c:yMode val="edge"/>
          <c:x val="0.42134447867929553"/>
          <c:y val="1.6486420076635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matematika!$C$12</c:f>
              <c:strCache>
                <c:ptCount val="1"/>
                <c:pt idx="0">
                  <c:v>közép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matematika!$B$13:$B$17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matematika!$C$13:$C$17</c:f>
              <c:numCache>
                <c:formatCode>General</c:formatCode>
                <c:ptCount val="5"/>
                <c:pt idx="0">
                  <c:v>86.56</c:v>
                </c:pt>
                <c:pt idx="1">
                  <c:v>89.71</c:v>
                </c:pt>
                <c:pt idx="2">
                  <c:v>84.74</c:v>
                </c:pt>
                <c:pt idx="3">
                  <c:v>89.01</c:v>
                </c:pt>
                <c:pt idx="4">
                  <c:v>84.81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41-43A1-B1EB-8A7C999EB9D4}"/>
            </c:ext>
          </c:extLst>
        </c:ser>
        <c:ser>
          <c:idx val="1"/>
          <c:order val="1"/>
          <c:tx>
            <c:strRef>
              <c:f>matematika!$D$12</c:f>
              <c:strCache>
                <c:ptCount val="1"/>
                <c:pt idx="0">
                  <c:v>közép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matematika!$B$13:$B$17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matematika!$D$13:$D$17</c:f>
              <c:numCache>
                <c:formatCode>General</c:formatCode>
                <c:ptCount val="5"/>
                <c:pt idx="0">
                  <c:v>51.89</c:v>
                </c:pt>
                <c:pt idx="1">
                  <c:v>51.24</c:v>
                </c:pt>
                <c:pt idx="2">
                  <c:v>55.28</c:v>
                </c:pt>
                <c:pt idx="3">
                  <c:v>53.09</c:v>
                </c:pt>
                <c:pt idx="4">
                  <c:v>53.71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41-43A1-B1EB-8A7C999EB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70298304"/>
        <c:axId val="955662560"/>
      </c:lineChart>
      <c:catAx>
        <c:axId val="970298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55662560"/>
        <c:crosses val="autoZero"/>
        <c:auto val="1"/>
        <c:lblAlgn val="ctr"/>
        <c:lblOffset val="100"/>
        <c:noMultiLvlLbl val="0"/>
      </c:catAx>
      <c:valAx>
        <c:axId val="9556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702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800"/>
              <a:t>M</a:t>
            </a:r>
            <a:r>
              <a:rPr lang="en-US" sz="2800"/>
              <a:t>atematika </a:t>
            </a:r>
            <a:r>
              <a:rPr lang="hu-HU" sz="2800"/>
              <a:t>emelt</a:t>
            </a:r>
            <a:r>
              <a:rPr lang="hu-HU" sz="2800" baseline="0"/>
              <a:t> szint</a:t>
            </a:r>
            <a:endParaRPr lang="en-US" sz="2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matematika!$C$20</c:f>
              <c:strCache>
                <c:ptCount val="1"/>
                <c:pt idx="0">
                  <c:v> emelt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matematika!$B$21:$B$25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matematika!$C$21:$C$25</c:f>
              <c:numCache>
                <c:formatCode>General</c:formatCode>
                <c:ptCount val="5"/>
                <c:pt idx="0">
                  <c:v>82.22</c:v>
                </c:pt>
                <c:pt idx="1">
                  <c:v>84.45</c:v>
                </c:pt>
                <c:pt idx="2">
                  <c:v>86.21</c:v>
                </c:pt>
                <c:pt idx="3">
                  <c:v>89.22</c:v>
                </c:pt>
                <c:pt idx="4">
                  <c:v>86.64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B-40F5-9D08-F465E933D09A}"/>
            </c:ext>
          </c:extLst>
        </c:ser>
        <c:ser>
          <c:idx val="1"/>
          <c:order val="1"/>
          <c:tx>
            <c:strRef>
              <c:f>matematika!$D$20</c:f>
              <c:strCache>
                <c:ptCount val="1"/>
                <c:pt idx="0">
                  <c:v>emelt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matematika!$B$21:$B$25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matematika!$D$21:$D$25</c:f>
              <c:numCache>
                <c:formatCode>General</c:formatCode>
                <c:ptCount val="5"/>
                <c:pt idx="0">
                  <c:v>61.63</c:v>
                </c:pt>
                <c:pt idx="1">
                  <c:v>62.55</c:v>
                </c:pt>
                <c:pt idx="2">
                  <c:v>67.989999999999995</c:v>
                </c:pt>
                <c:pt idx="3">
                  <c:v>71.41</c:v>
                </c:pt>
                <c:pt idx="4">
                  <c:v>68.39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B-40F5-9D08-F465E933D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70351104"/>
        <c:axId val="963533776"/>
      </c:lineChart>
      <c:catAx>
        <c:axId val="970351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63533776"/>
        <c:crosses val="autoZero"/>
        <c:auto val="1"/>
        <c:lblAlgn val="ctr"/>
        <c:lblOffset val="100"/>
        <c:noMultiLvlLbl val="0"/>
      </c:catAx>
      <c:valAx>
        <c:axId val="96353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7035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Magyar </a:t>
            </a:r>
            <a:r>
              <a:rPr lang="en-US" sz="2400"/>
              <a:t>középszint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magyar!$C$9</c:f>
              <c:strCache>
                <c:ptCount val="1"/>
                <c:pt idx="0">
                  <c:v>közép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magyar!$B$10:$B$14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magyar!$C$10:$C$14</c:f>
              <c:numCache>
                <c:formatCode>General</c:formatCode>
                <c:ptCount val="5"/>
                <c:pt idx="0">
                  <c:v>82.46</c:v>
                </c:pt>
                <c:pt idx="1">
                  <c:v>84.62</c:v>
                </c:pt>
                <c:pt idx="2">
                  <c:v>82.16</c:v>
                </c:pt>
                <c:pt idx="3">
                  <c:v>84.08</c:v>
                </c:pt>
                <c:pt idx="4">
                  <c:v>79.42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23-4A4F-9FF3-7507CD7BBBC4}"/>
            </c:ext>
          </c:extLst>
        </c:ser>
        <c:ser>
          <c:idx val="1"/>
          <c:order val="1"/>
          <c:tx>
            <c:strRef>
              <c:f>magyar!$D$9</c:f>
              <c:strCache>
                <c:ptCount val="1"/>
                <c:pt idx="0">
                  <c:v>közép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magyar!$B$10:$B$14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magyar!$D$10:$D$14</c:f>
              <c:numCache>
                <c:formatCode>General</c:formatCode>
                <c:ptCount val="5"/>
                <c:pt idx="0">
                  <c:v>64.430000000000007</c:v>
                </c:pt>
                <c:pt idx="1">
                  <c:v>66.27</c:v>
                </c:pt>
                <c:pt idx="2">
                  <c:v>65.430000000000007</c:v>
                </c:pt>
                <c:pt idx="3">
                  <c:v>65.95</c:v>
                </c:pt>
                <c:pt idx="4">
                  <c:v>60.61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23-4A4F-9FF3-7507CD7BB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7878048"/>
        <c:axId val="586961264"/>
      </c:lineChart>
      <c:catAx>
        <c:axId val="597878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86961264"/>
        <c:crosses val="autoZero"/>
        <c:auto val="1"/>
        <c:lblAlgn val="ctr"/>
        <c:lblOffset val="100"/>
        <c:noMultiLvlLbl val="0"/>
      </c:catAx>
      <c:valAx>
        <c:axId val="58696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9787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hu-H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Magyar emelt 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magyar!$C$17</c:f>
              <c:strCache>
                <c:ptCount val="1"/>
                <c:pt idx="0">
                  <c:v> emelt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magyar!$B$18:$B$22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magyar!$C$18:$C$22</c:f>
              <c:numCache>
                <c:formatCode>General</c:formatCode>
                <c:ptCount val="5"/>
                <c:pt idx="0">
                  <c:v>71.8</c:v>
                </c:pt>
                <c:pt idx="1">
                  <c:v>74.75</c:v>
                </c:pt>
                <c:pt idx="2">
                  <c:v>81.5</c:v>
                </c:pt>
                <c:pt idx="3">
                  <c:v>79.67</c:v>
                </c:pt>
                <c:pt idx="4">
                  <c:v>81.67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D-4397-9E19-DDBA218B5C87}"/>
            </c:ext>
          </c:extLst>
        </c:ser>
        <c:ser>
          <c:idx val="1"/>
          <c:order val="1"/>
          <c:tx>
            <c:strRef>
              <c:f>magyar!$D$17</c:f>
              <c:strCache>
                <c:ptCount val="1"/>
                <c:pt idx="0">
                  <c:v>emelt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magyar!$B$18:$B$22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magyar!$D$18:$D$22</c:f>
              <c:numCache>
                <c:formatCode>General</c:formatCode>
                <c:ptCount val="5"/>
                <c:pt idx="0">
                  <c:v>55.66</c:v>
                </c:pt>
                <c:pt idx="1">
                  <c:v>64.03</c:v>
                </c:pt>
                <c:pt idx="2">
                  <c:v>63.54</c:v>
                </c:pt>
                <c:pt idx="3">
                  <c:v>68.41</c:v>
                </c:pt>
                <c:pt idx="4">
                  <c:v>66.02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ED-4397-9E19-DDBA218B5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6282160"/>
        <c:axId val="681636912"/>
      </c:lineChart>
      <c:catAx>
        <c:axId val="786282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81636912"/>
        <c:crosses val="autoZero"/>
        <c:auto val="1"/>
        <c:lblAlgn val="ctr"/>
        <c:lblOffset val="100"/>
        <c:noMultiLvlLbl val="0"/>
      </c:catAx>
      <c:valAx>
        <c:axId val="68163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8628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Történelem - középszint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történelem!$C$9</c:f>
              <c:strCache>
                <c:ptCount val="1"/>
                <c:pt idx="0">
                  <c:v>közép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történelem!$B$10:$B$14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történelem!$C$10:$C$14</c:f>
              <c:numCache>
                <c:formatCode>General</c:formatCode>
                <c:ptCount val="5"/>
                <c:pt idx="0">
                  <c:v>84.28</c:v>
                </c:pt>
                <c:pt idx="1">
                  <c:v>78.7</c:v>
                </c:pt>
                <c:pt idx="2">
                  <c:v>82.96</c:v>
                </c:pt>
                <c:pt idx="3">
                  <c:v>87.62</c:v>
                </c:pt>
                <c:pt idx="4">
                  <c:v>80.36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2-4FE8-A411-6F83F97E9015}"/>
            </c:ext>
          </c:extLst>
        </c:ser>
        <c:ser>
          <c:idx val="1"/>
          <c:order val="1"/>
          <c:tx>
            <c:strRef>
              <c:f>történelem!$D$9</c:f>
              <c:strCache>
                <c:ptCount val="1"/>
                <c:pt idx="0">
                  <c:v>közép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történelem!$B$10:$B$14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történelem!$D$10:$D$14</c:f>
              <c:numCache>
                <c:formatCode>General</c:formatCode>
                <c:ptCount val="5"/>
                <c:pt idx="0">
                  <c:v>57.28</c:v>
                </c:pt>
                <c:pt idx="1">
                  <c:v>52.2</c:v>
                </c:pt>
                <c:pt idx="2">
                  <c:v>61.05</c:v>
                </c:pt>
                <c:pt idx="3">
                  <c:v>62.6</c:v>
                </c:pt>
                <c:pt idx="4">
                  <c:v>57.39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82-4FE8-A411-6F83F97E9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8026096"/>
        <c:axId val="959625664"/>
      </c:lineChart>
      <c:catAx>
        <c:axId val="708026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59625664"/>
        <c:crosses val="autoZero"/>
        <c:auto val="1"/>
        <c:lblAlgn val="ctr"/>
        <c:lblOffset val="100"/>
        <c:noMultiLvlLbl val="0"/>
      </c:catAx>
      <c:valAx>
        <c:axId val="95962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802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Angol nyelv - középszint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angol!$C$10</c:f>
              <c:strCache>
                <c:ptCount val="1"/>
                <c:pt idx="0">
                  <c:v>közép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angol!$B$11:$B$15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angol!$C$11:$C$15</c:f>
              <c:numCache>
                <c:formatCode>General</c:formatCode>
                <c:ptCount val="5"/>
                <c:pt idx="0">
                  <c:v>91.51</c:v>
                </c:pt>
                <c:pt idx="1">
                  <c:v>89.35</c:v>
                </c:pt>
                <c:pt idx="2">
                  <c:v>90.37</c:v>
                </c:pt>
                <c:pt idx="3">
                  <c:v>91.98</c:v>
                </c:pt>
                <c:pt idx="4">
                  <c:v>93.24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E6-4E45-9A8F-E1F461CA075A}"/>
            </c:ext>
          </c:extLst>
        </c:ser>
        <c:ser>
          <c:idx val="1"/>
          <c:order val="1"/>
          <c:tx>
            <c:strRef>
              <c:f>angol!$D$10</c:f>
              <c:strCache>
                <c:ptCount val="1"/>
                <c:pt idx="0">
                  <c:v>közép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angol!$B$11:$B$15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angol!$D$11:$D$15</c:f>
              <c:numCache>
                <c:formatCode>General</c:formatCode>
                <c:ptCount val="5"/>
                <c:pt idx="0">
                  <c:v>58.34</c:v>
                </c:pt>
                <c:pt idx="1">
                  <c:v>64.78</c:v>
                </c:pt>
                <c:pt idx="2">
                  <c:v>69.36</c:v>
                </c:pt>
                <c:pt idx="3">
                  <c:v>61.76</c:v>
                </c:pt>
                <c:pt idx="4">
                  <c:v>76.64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E6-4E45-9A8F-E1F461CA0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4492128"/>
        <c:axId val="694121680"/>
      </c:lineChart>
      <c:catAx>
        <c:axId val="784492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94121680"/>
        <c:crosses val="autoZero"/>
        <c:auto val="1"/>
        <c:lblAlgn val="ctr"/>
        <c:lblOffset val="100"/>
        <c:noMultiLvlLbl val="0"/>
      </c:catAx>
      <c:valAx>
        <c:axId val="69412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8449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Biológia emelt 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biológia!$C$18</c:f>
              <c:strCache>
                <c:ptCount val="1"/>
                <c:pt idx="0">
                  <c:v> emelt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biológia!$B$19:$B$23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biológia!$C$19:$C$23</c:f>
              <c:numCache>
                <c:formatCode>General</c:formatCode>
                <c:ptCount val="5"/>
                <c:pt idx="0">
                  <c:v>79.849999999999994</c:v>
                </c:pt>
                <c:pt idx="1">
                  <c:v>80.42</c:v>
                </c:pt>
                <c:pt idx="2">
                  <c:v>80.87</c:v>
                </c:pt>
                <c:pt idx="3">
                  <c:v>83.96</c:v>
                </c:pt>
                <c:pt idx="4">
                  <c:v>81.489999999999995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1B-4785-8992-4B0F844DC8BD}"/>
            </c:ext>
          </c:extLst>
        </c:ser>
        <c:ser>
          <c:idx val="1"/>
          <c:order val="1"/>
          <c:tx>
            <c:strRef>
              <c:f>biológia!$D$18</c:f>
              <c:strCache>
                <c:ptCount val="1"/>
                <c:pt idx="0">
                  <c:v>emelt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biológia!$B$19:$B$23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biológia!$D$19:$D$23</c:f>
              <c:numCache>
                <c:formatCode>General</c:formatCode>
                <c:ptCount val="5"/>
                <c:pt idx="0">
                  <c:v>61.18</c:v>
                </c:pt>
                <c:pt idx="1">
                  <c:v>61.24</c:v>
                </c:pt>
                <c:pt idx="2">
                  <c:v>61.11</c:v>
                </c:pt>
                <c:pt idx="3">
                  <c:v>65.099999999999994</c:v>
                </c:pt>
                <c:pt idx="4">
                  <c:v>66.25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1B-4785-8992-4B0F844DC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749376"/>
        <c:axId val="604423136"/>
      </c:lineChart>
      <c:catAx>
        <c:axId val="551749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04423136"/>
        <c:crosses val="autoZero"/>
        <c:auto val="1"/>
        <c:lblAlgn val="ctr"/>
        <c:lblOffset val="100"/>
        <c:noMultiLvlLbl val="0"/>
      </c:catAx>
      <c:valAx>
        <c:axId val="6044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5174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Kémia - emelt 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kémia!$C$18</c:f>
              <c:strCache>
                <c:ptCount val="1"/>
                <c:pt idx="0">
                  <c:v> emelt RMG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kémia!$B$19:$B$23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kémia!$C$19:$C$23</c:f>
              <c:numCache>
                <c:formatCode>General</c:formatCode>
                <c:ptCount val="5"/>
                <c:pt idx="0">
                  <c:v>71.739999999999995</c:v>
                </c:pt>
                <c:pt idx="1">
                  <c:v>70.8</c:v>
                </c:pt>
                <c:pt idx="2">
                  <c:v>77.97</c:v>
                </c:pt>
                <c:pt idx="3">
                  <c:v>74.849999999999994</c:v>
                </c:pt>
                <c:pt idx="4">
                  <c:v>74.05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0-42F5-8A89-828FF10E1576}"/>
            </c:ext>
          </c:extLst>
        </c:ser>
        <c:ser>
          <c:idx val="1"/>
          <c:order val="1"/>
          <c:tx>
            <c:strRef>
              <c:f>kémia!$D$18</c:f>
              <c:strCache>
                <c:ptCount val="1"/>
                <c:pt idx="0">
                  <c:v>emelt országos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kémia!$B$19:$B$23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kémia!$D$19:$D$23</c:f>
              <c:numCache>
                <c:formatCode>General</c:formatCode>
                <c:ptCount val="5"/>
                <c:pt idx="0">
                  <c:v>51.9</c:v>
                </c:pt>
                <c:pt idx="1">
                  <c:v>53.39</c:v>
                </c:pt>
                <c:pt idx="2">
                  <c:v>65.959999999999994</c:v>
                </c:pt>
                <c:pt idx="3">
                  <c:v>64.180000000000007</c:v>
                </c:pt>
                <c:pt idx="4">
                  <c:v>65.11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70-42F5-8A89-828FF10E1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745856"/>
        <c:axId val="1004115072"/>
      </c:lineChart>
      <c:catAx>
        <c:axId val="599745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04115072"/>
        <c:crosses val="autoZero"/>
        <c:auto val="1"/>
        <c:lblAlgn val="ctr"/>
        <c:lblOffset val="100"/>
        <c:noMultiLvlLbl val="0"/>
      </c:catAx>
      <c:valAx>
        <c:axId val="100411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9974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/>
              <a:t>Fizika</a:t>
            </a:r>
            <a:r>
              <a:rPr lang="hu-HU" sz="2400" baseline="0"/>
              <a:t> - emelt szint</a:t>
            </a:r>
            <a:endParaRPr lang="hu-HU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fizika!$C$18</c:f>
              <c:strCache>
                <c:ptCount val="1"/>
                <c:pt idx="0">
                  <c:v> emelt RMG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fizika!$B$19:$B$23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fizika!$C$19:$C$23</c:f>
              <c:numCache>
                <c:formatCode>General</c:formatCode>
                <c:ptCount val="5"/>
                <c:pt idx="0">
                  <c:v>86.28</c:v>
                </c:pt>
                <c:pt idx="1">
                  <c:v>82</c:v>
                </c:pt>
                <c:pt idx="2">
                  <c:v>80.150000000000006</c:v>
                </c:pt>
                <c:pt idx="3">
                  <c:v>84.44</c:v>
                </c:pt>
                <c:pt idx="4">
                  <c:v>81.180000000000007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7-47B8-B34F-9FFADCBAC46C}"/>
            </c:ext>
          </c:extLst>
        </c:ser>
        <c:ser>
          <c:idx val="1"/>
          <c:order val="1"/>
          <c:tx>
            <c:strRef>
              <c:f>fizika!$D$18</c:f>
              <c:strCache>
                <c:ptCount val="1"/>
                <c:pt idx="0">
                  <c:v>emelt országos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fizika!$B$19:$B$23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fizika!$D$19:$D$23</c:f>
              <c:numCache>
                <c:formatCode>General</c:formatCode>
                <c:ptCount val="5"/>
                <c:pt idx="0">
                  <c:v>66.86</c:v>
                </c:pt>
                <c:pt idx="1">
                  <c:v>67.08</c:v>
                </c:pt>
                <c:pt idx="2">
                  <c:v>67.77</c:v>
                </c:pt>
                <c:pt idx="3">
                  <c:v>68.89</c:v>
                </c:pt>
                <c:pt idx="4">
                  <c:v>70.430000000000007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D7-47B8-B34F-9FFADCBAC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9186416"/>
        <c:axId val="1010961392"/>
      </c:lineChart>
      <c:catAx>
        <c:axId val="10091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10961392"/>
        <c:crosses val="autoZero"/>
        <c:auto val="1"/>
        <c:lblAlgn val="ctr"/>
        <c:lblOffset val="100"/>
        <c:noMultiLvlLbl val="0"/>
      </c:catAx>
      <c:valAx>
        <c:axId val="101096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091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4460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310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8853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41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082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532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349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588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15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1602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561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1D13A-817F-48BE-A344-7A141CBB1E2A}" type="datetimeFigureOut">
              <a:rPr lang="hu-HU" smtClean="0"/>
              <a:t>2025. 04. 14.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D34D0-DED0-4A6A-9FEB-354465E836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01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m.eduline.hu/felveteli_ponthatarok_202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lvi.hu/felveteli/pontszamito_a/!PontszamitoKalkulatorA/" TargetMode="External"/><Relationship Id="rId2" Type="http://schemas.openxmlformats.org/officeDocument/2006/relationships/hyperlink" Target="https://www.felvi.hu/felveteli/pontszamit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.eduline.hu/felveteli_ponthatarok_2024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Emelt szintű képzés választása</a:t>
            </a:r>
            <a:br>
              <a:rPr lang="hu-HU" dirty="0"/>
            </a:br>
            <a:r>
              <a:rPr lang="hu-HU" dirty="0"/>
              <a:t>Szülői értekezlet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25380"/>
          </a:xfrm>
        </p:spPr>
        <p:txBody>
          <a:bodyPr/>
          <a:lstStyle/>
          <a:p>
            <a:r>
              <a:rPr lang="hu-HU" dirty="0"/>
              <a:t>2025. március 31.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366795"/>
            <a:ext cx="1322244" cy="151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7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Napirendi pontok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37502"/>
          </a:xfrm>
        </p:spPr>
        <p:txBody>
          <a:bodyPr/>
          <a:lstStyle/>
          <a:p>
            <a:r>
              <a:rPr lang="hu-HU" dirty="0"/>
              <a:t>Emelt szintű képzések választása</a:t>
            </a:r>
          </a:p>
          <a:p>
            <a:r>
              <a:rPr lang="hu-HU" dirty="0"/>
              <a:t>Művészetek választása</a:t>
            </a:r>
          </a:p>
          <a:p>
            <a:r>
              <a:rPr lang="hu-HU" dirty="0"/>
              <a:t>Pontszámítás a felvételin</a:t>
            </a:r>
          </a:p>
          <a:p>
            <a:r>
              <a:rPr lang="hu-HU" dirty="0"/>
              <a:t>Ponthatárok</a:t>
            </a:r>
          </a:p>
          <a:p>
            <a:r>
              <a:rPr lang="hu-HU" dirty="0"/>
              <a:t>Érettségi eredmények</a:t>
            </a:r>
          </a:p>
          <a:p>
            <a:r>
              <a:rPr lang="hu-HU" dirty="0"/>
              <a:t>Továbbtanulási mutatók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198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366"/>
          </a:xfrm>
        </p:spPr>
        <p:txBody>
          <a:bodyPr/>
          <a:lstStyle/>
          <a:p>
            <a:r>
              <a:rPr lang="hu-HU" dirty="0"/>
              <a:t>Emelt szintű képzések - tagozatok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9582" y="1626881"/>
            <a:ext cx="10515600" cy="47220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A tagozatok biztosítják a tagozatos tantárgyakból az emelt szintű érettségire való felkészítést.</a:t>
            </a:r>
          </a:p>
          <a:p>
            <a:pPr marL="0" indent="0">
              <a:buNone/>
            </a:pPr>
            <a:r>
              <a:rPr lang="hu-HU" dirty="0"/>
              <a:t>Az adott osztályokban ezek a tagozatos tárgyak a következők:</a:t>
            </a:r>
          </a:p>
          <a:p>
            <a:r>
              <a:rPr lang="hu-HU" dirty="0"/>
              <a:t>10.A egyik  csoport: matematika és fizika</a:t>
            </a:r>
          </a:p>
          <a:p>
            <a:r>
              <a:rPr lang="hu-HU" dirty="0"/>
              <a:t>10.A másik csoport: kémia</a:t>
            </a:r>
          </a:p>
          <a:p>
            <a:r>
              <a:rPr lang="hu-HU" dirty="0"/>
              <a:t>10.B biológia</a:t>
            </a:r>
          </a:p>
          <a:p>
            <a:r>
              <a:rPr lang="hu-HU" dirty="0"/>
              <a:t>10.C angol nyelv</a:t>
            </a:r>
          </a:p>
          <a:p>
            <a:r>
              <a:rPr lang="hu-HU" dirty="0"/>
              <a:t>10.D egyik csoport: magyar és történelem</a:t>
            </a:r>
          </a:p>
          <a:p>
            <a:r>
              <a:rPr lang="hu-HU" dirty="0"/>
              <a:t>10.D másik csoport: spanyol nyelv</a:t>
            </a:r>
          </a:p>
          <a:p>
            <a:r>
              <a:rPr lang="hu-HU" dirty="0"/>
              <a:t>10.M matematika</a:t>
            </a:r>
          </a:p>
          <a:p>
            <a:r>
              <a:rPr lang="hu-HU" dirty="0"/>
              <a:t>10.T angol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522" y="101747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4312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584"/>
          </a:xfrm>
        </p:spPr>
        <p:txBody>
          <a:bodyPr>
            <a:normAutofit fontScale="90000"/>
          </a:bodyPr>
          <a:lstStyle/>
          <a:p>
            <a:r>
              <a:rPr lang="hu-HU" dirty="0"/>
              <a:t>Általános tudnivalók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686774"/>
            <a:ext cx="9866746" cy="4119418"/>
          </a:xfrm>
        </p:spPr>
        <p:txBody>
          <a:bodyPr>
            <a:normAutofit/>
          </a:bodyPr>
          <a:lstStyle/>
          <a:p>
            <a:r>
              <a:rPr lang="hu-HU" dirty="0"/>
              <a:t>Minden diák a saját tagozatos tárgyán/tárgyain felül választhat emelt szintű képzést.</a:t>
            </a:r>
          </a:p>
          <a:p>
            <a:r>
              <a:rPr lang="hu-HU" dirty="0"/>
              <a:t>A már meglévő tagozatot nem kell bejelölni.</a:t>
            </a:r>
          </a:p>
          <a:p>
            <a:r>
              <a:rPr lang="hu-HU" dirty="0"/>
              <a:t>A választott tantárgyat a jelentkező legalább heti 4 órában fogja tanulni 2 évig.</a:t>
            </a:r>
          </a:p>
          <a:p>
            <a:r>
              <a:rPr lang="hu-HU" dirty="0"/>
              <a:t>Az emelt szintű csoportok létszáma 10-15 fő körül van.</a:t>
            </a:r>
          </a:p>
          <a:p>
            <a:r>
              <a:rPr lang="hu-HU" dirty="0"/>
              <a:t>Nem kötelező emelt szinten érettségizni egy tárgyból annak, aki emelt képzésen vesz részt.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946" y="175638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8929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366"/>
          </a:xfrm>
        </p:spPr>
        <p:txBody>
          <a:bodyPr/>
          <a:lstStyle/>
          <a:p>
            <a:r>
              <a:rPr lang="hu-HU" dirty="0"/>
              <a:t>Általános tudnivalók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tantárgyfelosztást a jelentkezések alapján állítjuk össze, ezért a jelentkezéskor még nem lehet tudni, ki lesz az adott csoport szaktanára.</a:t>
            </a:r>
          </a:p>
          <a:p>
            <a:r>
              <a:rPr lang="hu-HU" dirty="0"/>
              <a:t>Változtatni írásos kérvény alapján igazgatói engedéllyel lehet a tanév első hetében és a tanév végén.</a:t>
            </a:r>
          </a:p>
          <a:p>
            <a:r>
              <a:rPr lang="hu-HU" dirty="0"/>
              <a:t>A jelentkezés a teljes tanévre szól, év közben nem lehet leadni a választott tárgyat.</a:t>
            </a:r>
          </a:p>
          <a:p>
            <a:r>
              <a:rPr lang="hu-HU" dirty="0"/>
              <a:t>Aki nem választ természettudományos tárgyat emelt szinten, annak heti 2 órában kell természettudományt tanulnia a 11. évfolyamon. (A 2024/2025-es tanévben 1 csoport indult)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166401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39941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órarend egy részlete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594" y="2013528"/>
            <a:ext cx="11534812" cy="354091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272338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2829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/>
          <a:lstStyle/>
          <a:p>
            <a:r>
              <a:rPr lang="hu-HU" dirty="0"/>
              <a:t>Jelentkezés az emelt szintű képzésekre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4846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Jelentkezni április 14-ig, egy űrlap kitöltésével lehet.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Miért érdemes egy adott tantárgyat emelt szinten választani?</a:t>
            </a:r>
          </a:p>
          <a:p>
            <a:pPr lvl="1">
              <a:buFontTx/>
              <a:buChar char="-"/>
            </a:pPr>
            <a:r>
              <a:rPr lang="hu-HU" b="1" dirty="0"/>
              <a:t>kötelező</a:t>
            </a:r>
            <a:r>
              <a:rPr lang="hu-HU" dirty="0"/>
              <a:t> vagy a pontszám miatt fontos az emelt érettségi.</a:t>
            </a:r>
          </a:p>
          <a:p>
            <a:pPr lvl="1">
              <a:buFontTx/>
              <a:buChar char="-"/>
            </a:pPr>
            <a:r>
              <a:rPr lang="hu-HU" dirty="0"/>
              <a:t>nem kötelező az emelt szintű érettségi / nem fog emelt szinten érettségizni az az adott tantárgyból, de később az egyetemen hasznos lesz az a </a:t>
            </a:r>
            <a:r>
              <a:rPr lang="hu-HU" b="1" dirty="0"/>
              <a:t>tudás</a:t>
            </a:r>
            <a:r>
              <a:rPr lang="hu-HU" dirty="0"/>
              <a:t>, melyet itt a képzésen megszerezhet.</a:t>
            </a:r>
          </a:p>
          <a:p>
            <a:pPr lvl="1">
              <a:buFontTx/>
              <a:buChar char="-"/>
            </a:pPr>
            <a:r>
              <a:rPr lang="hu-HU" dirty="0"/>
              <a:t>középszinten szeretne érettségizni a diák olyan tárgyakból, melyeket egyébként nem tanulna a 11-12. évfolyamon (pl. földrajz, kémia, biológia)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hu-HU" dirty="0"/>
              <a:t>Kérjük vegyék figyelembe, hogy ezekre az órákra készülni kell, plusz terhelést jelent 2 tanéven keresztül, ezért azt javasoljuk, hogy legfeljebb 2 tantárgyat válasszanak.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166402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45289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6311"/>
          </a:xfrm>
        </p:spPr>
        <p:txBody>
          <a:bodyPr/>
          <a:lstStyle/>
          <a:p>
            <a:r>
              <a:rPr lang="hu-HU" dirty="0"/>
              <a:t>Művészetek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69158"/>
            <a:ext cx="6864927" cy="435133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11. évfolyamon heti 1 órában egy tantárgy választása kötelező a </a:t>
            </a:r>
            <a:r>
              <a:rPr lang="hu-HU" i="1" dirty="0"/>
              <a:t>Művészetek</a:t>
            </a:r>
            <a:r>
              <a:rPr lang="hu-HU" dirty="0"/>
              <a:t> tantárgycsoportból:</a:t>
            </a:r>
          </a:p>
          <a:p>
            <a:pPr lvl="1"/>
            <a:r>
              <a:rPr lang="hu-HU" sz="3200" dirty="0"/>
              <a:t>Ének-zene</a:t>
            </a:r>
          </a:p>
          <a:p>
            <a:pPr lvl="1"/>
            <a:r>
              <a:rPr lang="hu-HU" sz="3200" dirty="0"/>
              <a:t>Vizuális kultúra</a:t>
            </a:r>
          </a:p>
          <a:p>
            <a:pPr lvl="1"/>
            <a:r>
              <a:rPr lang="hu-HU" sz="3200" dirty="0"/>
              <a:t>Dráma és színház</a:t>
            </a:r>
          </a:p>
          <a:p>
            <a:pPr lvl="1"/>
            <a:r>
              <a:rPr lang="hu-HU" sz="3200" dirty="0"/>
              <a:t>Mozgóképkultúra és médiaismeret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940" y="1989578"/>
            <a:ext cx="1580539" cy="151255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8534400" y="3528121"/>
            <a:ext cx="196123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hu-HU" sz="900" dirty="0"/>
              <a:t>http://sikerado.hu/tag/nyiregyhazi_foiskola_vizualis_kultura_intezete/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714" y="248227"/>
            <a:ext cx="2752725" cy="1285875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8271108" y="1658588"/>
            <a:ext cx="21130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900" dirty="0"/>
              <a:t>https://elsoiskola.hu/enek-zene-oktatas/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996" y="5165436"/>
            <a:ext cx="2645461" cy="1325563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4362996" y="6461125"/>
            <a:ext cx="27687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900" dirty="0"/>
              <a:t>https://meditori.wordpress.com/mi-is-az-a-mozgokep/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5581" y="3857455"/>
            <a:ext cx="1488359" cy="1379659"/>
          </a:xfrm>
          <a:prstGeom prst="rect">
            <a:avLst/>
          </a:prstGeom>
        </p:spPr>
      </p:pic>
      <p:sp>
        <p:nvSpPr>
          <p:cNvPr id="12" name="Téglalap 11"/>
          <p:cNvSpPr/>
          <p:nvPr/>
        </p:nvSpPr>
        <p:spPr>
          <a:xfrm rot="10800000" flipV="1">
            <a:off x="7192432" y="5317788"/>
            <a:ext cx="2190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800" dirty="0"/>
              <a:t>http://www.palotatehetsegmuhely.hu/tehetsegfoglalkozasok/kommunikacio-dramapedagogia/</a:t>
            </a:r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931" y="57712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77953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Művészetek – általános jellemzők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5"/>
            <a:ext cx="8194964" cy="313430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választott tantárgyat a 11. évfolyamon heti 1 órában tanulják.</a:t>
            </a:r>
          </a:p>
          <a:p>
            <a:pPr marL="0" indent="0">
              <a:buNone/>
            </a:pPr>
            <a:r>
              <a:rPr lang="hu-HU" dirty="0"/>
              <a:t>A jelentkezéskor meg kell jelölni egy második választást is, ha az elsőt valamilyen alapos indok miatt nem tudjuk biztosítani (létszám, órarend).</a:t>
            </a:r>
          </a:p>
          <a:p>
            <a:pPr marL="0" indent="0">
              <a:buNone/>
            </a:pPr>
            <a:r>
              <a:rPr lang="hu-HU" dirty="0"/>
              <a:t>Április 14-ig az emelt szintű képzésekre jelentkező űrlapon kell megjelölni a művészetek választást is.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628" y="1987117"/>
            <a:ext cx="2066925" cy="237172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078" y="2006167"/>
            <a:ext cx="590550" cy="23526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813" y="179552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284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3250" y="1163782"/>
            <a:ext cx="9335169" cy="490234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683" y="129456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437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477" y="337814"/>
            <a:ext cx="8574296" cy="135287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768" y="1931213"/>
            <a:ext cx="8650860" cy="213644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186" y="4308185"/>
            <a:ext cx="8293032" cy="193559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332656"/>
            <a:ext cx="1322244" cy="1511136"/>
          </a:xfrm>
          <a:prstGeom prst="rect">
            <a:avLst/>
          </a:prstGeom>
          <a:effectLst/>
        </p:spPr>
      </p:pic>
      <p:sp>
        <p:nvSpPr>
          <p:cNvPr id="2" name="Téglalap 1"/>
          <p:cNvSpPr/>
          <p:nvPr/>
        </p:nvSpPr>
        <p:spPr>
          <a:xfrm>
            <a:off x="4849625" y="6442792"/>
            <a:ext cx="6872438" cy="368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https://www.felvi.hu/felveteli/pontszamitas/felveteli_valtozasok_2024</a:t>
            </a:r>
          </a:p>
        </p:txBody>
      </p:sp>
    </p:spTree>
    <p:extLst>
      <p:ext uri="{BB962C8B-B14F-4D97-AF65-F5344CB8AC3E}">
        <p14:creationId xmlns:p14="http://schemas.microsoft.com/office/powerpoint/2010/main" val="315392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5674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Tanulmányi pontok (100 + 100 pont)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6327" y="1320800"/>
            <a:ext cx="11702473" cy="530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u="sng" dirty="0"/>
              <a:t>1. Középiskolai eredmények (maximum 100 pont)</a:t>
            </a:r>
          </a:p>
          <a:p>
            <a:pPr marL="0" indent="0">
              <a:buNone/>
            </a:pPr>
            <a:r>
              <a:rPr lang="hu-HU" dirty="0"/>
              <a:t>Az alábbi öt tantárgy utolsó két tanult évfolyam év végi osztályzatainak összege, 2-vel megszorozva:</a:t>
            </a:r>
          </a:p>
          <a:p>
            <a:r>
              <a:rPr lang="hu-HU" dirty="0"/>
              <a:t>magyar nyelv és irodalom (évenként a 2 osztályzat átlaga – kerekítés nélkül),</a:t>
            </a:r>
          </a:p>
          <a:p>
            <a:r>
              <a:rPr lang="hu-HU" dirty="0"/>
              <a:t>történelem,</a:t>
            </a:r>
          </a:p>
          <a:p>
            <a:r>
              <a:rPr lang="hu-HU" dirty="0"/>
              <a:t>matematika,</a:t>
            </a:r>
          </a:p>
          <a:p>
            <a:r>
              <a:rPr lang="hu-HU" dirty="0"/>
              <a:t>legalább két évig tanult választott idegen nyelv</a:t>
            </a:r>
          </a:p>
          <a:p>
            <a:r>
              <a:rPr lang="hu-HU" dirty="0"/>
              <a:t>képzési terület által meghatározott tantárgy</a:t>
            </a:r>
          </a:p>
          <a:p>
            <a:pPr marL="0" indent="0">
              <a:buNone/>
            </a:pPr>
            <a:r>
              <a:rPr lang="hu-HU" dirty="0"/>
              <a:t>(eddig volt: egy legalább két évig tanult vagy két, legalább egy évig tanult, választott természettudományos tantárgy (fizika, biológia, kémia, földrajz))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175638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1515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1020"/>
          </a:xfrm>
        </p:spPr>
        <p:txBody>
          <a:bodyPr/>
          <a:lstStyle/>
          <a:p>
            <a:r>
              <a:rPr lang="hu-HU" dirty="0"/>
              <a:t>Tanulmányi pont (100+100 pont)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95564" y="1256146"/>
            <a:ext cx="11785600" cy="4920817"/>
          </a:xfrm>
        </p:spPr>
        <p:txBody>
          <a:bodyPr>
            <a:normAutofit/>
          </a:bodyPr>
          <a:lstStyle/>
          <a:p>
            <a:r>
              <a:rPr lang="hu-HU" u="sng" dirty="0"/>
              <a:t>2. Érettségi bizonyítványban szereplő eredmények (maximum 100 pont)</a:t>
            </a:r>
            <a:br>
              <a:rPr lang="hu-HU" dirty="0"/>
            </a:br>
            <a:r>
              <a:rPr lang="hu-HU" sz="2400" dirty="0"/>
              <a:t>A jelentkező érettségi bizonyítványában szereplő érettségi vizsgaeredmények közül </a:t>
            </a:r>
          </a:p>
          <a:p>
            <a:pPr marL="0" indent="0">
              <a:buNone/>
            </a:pPr>
            <a:r>
              <a:rPr lang="hu-HU" dirty="0"/>
              <a:t>a négy kötelező</a:t>
            </a:r>
          </a:p>
          <a:p>
            <a:r>
              <a:rPr lang="hu-HU" dirty="0"/>
              <a:t> magyar nyelv és irodalom, </a:t>
            </a:r>
          </a:p>
          <a:p>
            <a:r>
              <a:rPr lang="hu-HU" dirty="0"/>
              <a:t>történelem, </a:t>
            </a:r>
          </a:p>
          <a:p>
            <a:r>
              <a:rPr lang="hu-HU" dirty="0"/>
              <a:t>matematika, </a:t>
            </a:r>
          </a:p>
          <a:p>
            <a:r>
              <a:rPr lang="hu-HU" dirty="0"/>
              <a:t>idegen nyelv</a:t>
            </a:r>
          </a:p>
          <a:p>
            <a:r>
              <a:rPr lang="hu-HU" dirty="0"/>
              <a:t>és egy szabadon választott érettségi vizsgatárgy (a legjobb eredményű) százalékos eredményeinek átlagát egész számra kell kerekíteni.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937" y="92363"/>
            <a:ext cx="1193063" cy="13635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39294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Érettségi pontok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4"/>
            <a:ext cx="9746673" cy="263554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Két kiemelt érettségi vizsgatárgy százalékos eredményei alapján számolt pontok az érettségi pontok. </a:t>
            </a:r>
          </a:p>
          <a:p>
            <a:r>
              <a:rPr lang="hu-HU" dirty="0"/>
              <a:t>Az érettségi pontok összértéke maximum 200 pont lehet </a:t>
            </a:r>
          </a:p>
          <a:p>
            <a:r>
              <a:rPr lang="hu-HU" dirty="0"/>
              <a:t>Emelt szintű érettségi 100% - ---100 pont</a:t>
            </a:r>
          </a:p>
          <a:p>
            <a:r>
              <a:rPr lang="hu-HU" dirty="0"/>
              <a:t>Középszintű érettségi 100% - ---(2/3)*100=67 pont</a:t>
            </a:r>
            <a:br>
              <a:rPr lang="hu-HU" dirty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179552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10243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6052" y="850393"/>
            <a:ext cx="10576865" cy="49955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702" y="110836"/>
            <a:ext cx="1172430" cy="13399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88885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Leggyakrabban az alábbiakért kapható intézményi pont: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emelt szintű érettségi vizsga,</a:t>
            </a:r>
          </a:p>
          <a:p>
            <a:r>
              <a:rPr lang="hu-HU" dirty="0"/>
              <a:t>tanulmányi és művészeti versenyek,</a:t>
            </a:r>
          </a:p>
          <a:p>
            <a:r>
              <a:rPr lang="hu-HU" dirty="0"/>
              <a:t>nyelvtudás,</a:t>
            </a:r>
          </a:p>
          <a:p>
            <a:r>
              <a:rPr lang="hu-HU" dirty="0"/>
              <a:t>esélyegyenlőség,</a:t>
            </a:r>
          </a:p>
          <a:p>
            <a:r>
              <a:rPr lang="hu-HU" dirty="0"/>
              <a:t>munkatapasztalat, önkéntes tevékenység,</a:t>
            </a:r>
          </a:p>
          <a:p>
            <a:r>
              <a:rPr lang="hu-HU" dirty="0"/>
              <a:t>nemzetiségi nyelvből, nemzetiségi nyelv és irodalomból tett érettségi vizsga,</a:t>
            </a:r>
          </a:p>
          <a:p>
            <a:r>
              <a:rPr lang="hu-HU" dirty="0"/>
              <a:t>felvételi vizsga,</a:t>
            </a:r>
          </a:p>
          <a:p>
            <a:r>
              <a:rPr lang="hu-HU" dirty="0"/>
              <a:t>kompetenciateszt,</a:t>
            </a:r>
          </a:p>
          <a:p>
            <a:r>
              <a:rPr lang="hu-HU" dirty="0"/>
              <a:t>sporteredmények,</a:t>
            </a:r>
          </a:p>
          <a:p>
            <a:r>
              <a:rPr lang="hu-HU" dirty="0"/>
              <a:t>szakképesítés,</a:t>
            </a:r>
          </a:p>
          <a:p>
            <a:r>
              <a:rPr lang="hu-HU" dirty="0"/>
              <a:t>felsőoktatási szakképzésben szerzett oklevél.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7754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539240" cy="876534"/>
          </a:xfrm>
        </p:spPr>
        <p:txBody>
          <a:bodyPr/>
          <a:lstStyle/>
          <a:p>
            <a:r>
              <a:rPr lang="hu-HU" dirty="0"/>
              <a:t>FELVI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37912"/>
            <a:ext cx="10515600" cy="4839051"/>
          </a:xfrm>
        </p:spPr>
        <p:txBody>
          <a:bodyPr/>
          <a:lstStyle/>
          <a:p>
            <a:r>
              <a:rPr lang="hu-HU" dirty="0"/>
              <a:t>https://www.felvi.hu/felveteli/pontszamito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" y="1866643"/>
            <a:ext cx="9126353" cy="43103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678" y="129456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24485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Pontszámító kalkulátor https://www.felvi.hu/felveteli/pontszamito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27" y="1963268"/>
            <a:ext cx="12175836" cy="373325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985" y="221672"/>
            <a:ext cx="1152654" cy="13173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8988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57507"/>
            <a:ext cx="12258962" cy="303654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057" y="138546"/>
            <a:ext cx="1168818" cy="133579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11751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Példa a pontszámításra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964" y="2148464"/>
            <a:ext cx="11196782" cy="378917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332656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14434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6327" y="73891"/>
            <a:ext cx="11120582" cy="1108364"/>
          </a:xfrm>
        </p:spPr>
        <p:txBody>
          <a:bodyPr>
            <a:normAutofit fontScale="90000"/>
          </a:bodyPr>
          <a:lstStyle/>
          <a:p>
            <a:r>
              <a:rPr lang="hu-HU" sz="3200" dirty="0"/>
              <a:t>Példa arra, amikor a duplázással jár jobban a felvételiző (ezt nem kell előre eldönteni, a szoftver a számára kedvezőbbet fogja majd beszámítani)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762" y="1263609"/>
            <a:ext cx="9232285" cy="52828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87" y="1263609"/>
            <a:ext cx="1322244" cy="15111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63904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61" y="555908"/>
            <a:ext cx="12054339" cy="57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07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587" y="600364"/>
            <a:ext cx="11251596" cy="572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02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55" y="2353200"/>
            <a:ext cx="11885815" cy="85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68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272" y="1223402"/>
            <a:ext cx="11736325" cy="499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84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974" y="1027906"/>
            <a:ext cx="11270207" cy="545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61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7901" y="221756"/>
            <a:ext cx="8549699" cy="1034472"/>
          </a:xfrm>
        </p:spPr>
        <p:txBody>
          <a:bodyPr>
            <a:normAutofit fontScale="90000"/>
          </a:bodyPr>
          <a:lstStyle/>
          <a:p>
            <a:r>
              <a:rPr lang="hu-HU" sz="3200" dirty="0"/>
              <a:t>Felvételi ponthatárok</a:t>
            </a:r>
            <a:br>
              <a:rPr lang="hu-HU" sz="3200" dirty="0"/>
            </a:br>
            <a:r>
              <a:rPr lang="hu-HU" sz="3200" dirty="0">
                <a:hlinkClick r:id="rId2"/>
              </a:rPr>
              <a:t>https://m.eduline.hu/felveteli_ponthatarok_2024</a:t>
            </a:r>
            <a:br>
              <a:rPr lang="hu-HU" sz="3200" dirty="0"/>
            </a:br>
            <a:endParaRPr lang="hu-HU" sz="32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378" y="221756"/>
            <a:ext cx="1322244" cy="1511136"/>
          </a:xfrm>
          <a:prstGeom prst="rect">
            <a:avLst/>
          </a:prstGeom>
          <a:effectLst/>
        </p:spPr>
      </p:pic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91490" y="1061171"/>
            <a:ext cx="9541887" cy="602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82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763" y="365125"/>
            <a:ext cx="10796474" cy="631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41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/>
          </p:nvPr>
        </p:nvGraphicFramePr>
        <p:xfrm>
          <a:off x="756744" y="546538"/>
          <a:ext cx="10920248" cy="6080236"/>
        </p:xfrm>
        <a:graphic>
          <a:graphicData uri="http://schemas.openxmlformats.org/drawingml/2006/table">
            <a:tbl>
              <a:tblPr firstRow="1" firstCol="1" bandRow="1"/>
              <a:tblGrid>
                <a:gridCol w="3228296">
                  <a:extLst>
                    <a:ext uri="{9D8B030D-6E8A-4147-A177-3AD203B41FA5}">
                      <a16:colId xmlns:a16="http://schemas.microsoft.com/office/drawing/2014/main" val="4150528444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5289045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1917209023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3863632436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4023551638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4031228559"/>
                    </a:ext>
                  </a:extLst>
                </a:gridCol>
                <a:gridCol w="1281992">
                  <a:extLst>
                    <a:ext uri="{9D8B030D-6E8A-4147-A177-3AD203B41FA5}">
                      <a16:colId xmlns:a16="http://schemas.microsoft.com/office/drawing/2014/main" val="807918470"/>
                    </a:ext>
                  </a:extLst>
                </a:gridCol>
              </a:tblGrid>
              <a:tr h="722762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Érettségi eredmények 2018-2024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35880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Tanév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2018/2019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2019/2020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2020/2021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2021/2022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2022/2023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2023/2024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768862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érettségi jegyek átlaga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4,75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4,8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4,79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4,8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4,86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4,76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46076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érettségi eredmények százalékos átlaga (%)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82,47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83,82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84,26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86,26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83,4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775573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érettségiző tanulók száma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170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180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180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173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188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512315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emelt szintű érettségi vizsgák százalékos aránya (%)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27,27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29,2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32,12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28,83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29,44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35,97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208881"/>
                  </a:ext>
                </a:extLst>
              </a:tr>
              <a:tr h="722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emelt szintű érettségi vizsgák jegyátlaga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4,88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4,86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4,91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4,92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4,9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4,9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379344"/>
                  </a:ext>
                </a:extLst>
              </a:tr>
              <a:tr h="1020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 emelt szintű érettségi vizsgák százalékos eredménye (%)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77,79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76,8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81,17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81,88</a:t>
                      </a:r>
                      <a:endParaRPr lang="hu-H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81,99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82,66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21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713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629727" cy="632402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Érettségi eredmények</a:t>
            </a: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/>
          </p:nvPr>
        </p:nvGraphicFramePr>
        <p:xfrm>
          <a:off x="393980" y="997528"/>
          <a:ext cx="11571888" cy="5610428"/>
        </p:xfrm>
        <a:graphic>
          <a:graphicData uri="http://schemas.openxmlformats.org/drawingml/2006/table">
            <a:tbl>
              <a:tblPr/>
              <a:tblGrid>
                <a:gridCol w="3757208">
                  <a:extLst>
                    <a:ext uri="{9D8B030D-6E8A-4147-A177-3AD203B41FA5}">
                      <a16:colId xmlns:a16="http://schemas.microsoft.com/office/drawing/2014/main" val="2608592094"/>
                    </a:ext>
                  </a:extLst>
                </a:gridCol>
                <a:gridCol w="1385855">
                  <a:extLst>
                    <a:ext uri="{9D8B030D-6E8A-4147-A177-3AD203B41FA5}">
                      <a16:colId xmlns:a16="http://schemas.microsoft.com/office/drawing/2014/main" val="1950210327"/>
                    </a:ext>
                  </a:extLst>
                </a:gridCol>
                <a:gridCol w="1313996">
                  <a:extLst>
                    <a:ext uri="{9D8B030D-6E8A-4147-A177-3AD203B41FA5}">
                      <a16:colId xmlns:a16="http://schemas.microsoft.com/office/drawing/2014/main" val="3651512328"/>
                    </a:ext>
                  </a:extLst>
                </a:gridCol>
                <a:gridCol w="1242136">
                  <a:extLst>
                    <a:ext uri="{9D8B030D-6E8A-4147-A177-3AD203B41FA5}">
                      <a16:colId xmlns:a16="http://schemas.microsoft.com/office/drawing/2014/main" val="1805458365"/>
                    </a:ext>
                  </a:extLst>
                </a:gridCol>
                <a:gridCol w="1211340">
                  <a:extLst>
                    <a:ext uri="{9D8B030D-6E8A-4147-A177-3AD203B41FA5}">
                      <a16:colId xmlns:a16="http://schemas.microsoft.com/office/drawing/2014/main" val="2006408406"/>
                    </a:ext>
                  </a:extLst>
                </a:gridCol>
                <a:gridCol w="1344792">
                  <a:extLst>
                    <a:ext uri="{9D8B030D-6E8A-4147-A177-3AD203B41FA5}">
                      <a16:colId xmlns:a16="http://schemas.microsoft.com/office/drawing/2014/main" val="2063269938"/>
                    </a:ext>
                  </a:extLst>
                </a:gridCol>
                <a:gridCol w="1316561">
                  <a:extLst>
                    <a:ext uri="{9D8B030D-6E8A-4147-A177-3AD203B41FA5}">
                      <a16:colId xmlns:a16="http://schemas.microsoft.com/office/drawing/2014/main" val="3586037708"/>
                    </a:ext>
                  </a:extLst>
                </a:gridCol>
              </a:tblGrid>
              <a:tr h="508445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75356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Átlag - jegy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4,75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4,94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381396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Átlag – százalék (%)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85,26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82,87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83,22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89,69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2800" b="0" dirty="0">
                          <a:effectLst/>
                          <a:latin typeface="Calibri" panose="020F0502020204030204" pitchFamily="34" charset="0"/>
                        </a:rPr>
                        <a:t>72,11</a:t>
                      </a:r>
                    </a:p>
                  </a:txBody>
                  <a:tcPr marL="19050" marR="19050" marT="12700" marB="127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38287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Létszám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617012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Kitűnők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78647"/>
                  </a:ext>
                </a:extLst>
              </a:tr>
              <a:tr h="1016890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Középszintű eredmények %-os átlaga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83,56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84,82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90799"/>
                  </a:ext>
                </a:extLst>
              </a:tr>
              <a:tr h="1016890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Emelt szintű eredmények  %-</a:t>
                      </a:r>
                      <a:r>
                        <a:rPr lang="hu-HU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</a:t>
                      </a:r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átlaga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86,41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81,51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88,49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014799"/>
                  </a:ext>
                </a:extLst>
              </a:tr>
              <a:tr h="1034423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 emelt vizsgák %-os aránya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41,71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37,08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41,61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377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521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398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AE861CAD-7855-43AB-BC8F-98811AFBD70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369455"/>
          <a:ext cx="10515600" cy="639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3686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rtalom helye 5">
            <a:extLst>
              <a:ext uri="{FF2B5EF4-FFF2-40B4-BE49-F238E27FC236}">
                <a16:creationId xmlns:a16="http://schemas.microsoft.com/office/drawing/2014/main" id="{EC142E5D-61BE-4F82-B683-34A7DBBF972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434110"/>
          <a:ext cx="10515600" cy="5742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8682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3F194138-5D46-4FB1-9501-358A759A0EC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785091"/>
          <a:ext cx="10515600" cy="539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535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2436247A-167E-422C-B7D8-E20920B2929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803564"/>
          <a:ext cx="10515600" cy="537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1654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4BC5C719-6367-4383-9132-CE93DD7C6F1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720436"/>
          <a:ext cx="10515600" cy="5456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8283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4C20A331-D3F0-4C31-BAB7-14B06F543F38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535709"/>
          <a:ext cx="10515600" cy="564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3271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8BC4AAAE-993B-4CF5-A9EC-F71EB17B82A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868218"/>
          <a:ext cx="10515600" cy="5308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7948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7C5A6C86-FA06-409C-AEE0-2BDEC51BA721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628074"/>
          <a:ext cx="10515600" cy="554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6993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DAAB655C-D2A8-4D40-81EE-FB80CE89363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674255"/>
          <a:ext cx="10515600" cy="5502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6234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/>
          </p:nvPr>
        </p:nvGraphicFramePr>
        <p:xfrm>
          <a:off x="369456" y="323561"/>
          <a:ext cx="11268362" cy="5935345"/>
        </p:xfrm>
        <a:graphic>
          <a:graphicData uri="http://schemas.openxmlformats.org/drawingml/2006/table">
            <a:tbl>
              <a:tblPr firstRow="1" firstCol="1" bandRow="1"/>
              <a:tblGrid>
                <a:gridCol w="6796816">
                  <a:extLst>
                    <a:ext uri="{9D8B030D-6E8A-4147-A177-3AD203B41FA5}">
                      <a16:colId xmlns:a16="http://schemas.microsoft.com/office/drawing/2014/main" val="46801041"/>
                    </a:ext>
                  </a:extLst>
                </a:gridCol>
                <a:gridCol w="2114785">
                  <a:extLst>
                    <a:ext uri="{9D8B030D-6E8A-4147-A177-3AD203B41FA5}">
                      <a16:colId xmlns:a16="http://schemas.microsoft.com/office/drawing/2014/main" val="4090047693"/>
                    </a:ext>
                  </a:extLst>
                </a:gridCol>
                <a:gridCol w="2356761">
                  <a:extLst>
                    <a:ext uri="{9D8B030D-6E8A-4147-A177-3AD203B41FA5}">
                      <a16:colId xmlns:a16="http://schemas.microsoft.com/office/drawing/2014/main" val="1214544966"/>
                    </a:ext>
                  </a:extLst>
                </a:gridCol>
              </a:tblGrid>
              <a:tr h="4218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Továbbtanulás - egyetemek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83105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Szegedi Tudományegyetem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SZTE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146492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Budapesti Műszaki Egyetem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BME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426505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Eötvös Loránd Tudományegyetem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ELTE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497070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Semmelweis 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514871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Budapesti Corvinus 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BCE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83353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Pécsi Tudományegyetem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71237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Debreceni 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102412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Állatorvosi 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ÁE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740898"/>
                  </a:ext>
                </a:extLst>
              </a:tr>
              <a:tr h="452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Budapesti Gazdaságtudományi Egyetem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BGE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968803"/>
                  </a:ext>
                </a:extLst>
              </a:tr>
              <a:tr h="42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További egyetemek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0129"/>
                  </a:ext>
                </a:extLst>
              </a:tr>
              <a:tr h="387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Külföld 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907997"/>
                  </a:ext>
                </a:extLst>
              </a:tr>
              <a:tr h="432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OKJ, felsőfokú szakképzés, nincs visszajelzés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278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841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949" y="178489"/>
            <a:ext cx="10626851" cy="638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60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/>
          </p:nvPr>
        </p:nvGraphicFramePr>
        <p:xfrm>
          <a:off x="483475" y="105106"/>
          <a:ext cx="10100441" cy="6752895"/>
        </p:xfrm>
        <a:graphic>
          <a:graphicData uri="http://schemas.openxmlformats.org/drawingml/2006/table">
            <a:tbl>
              <a:tblPr firstRow="1" firstCol="1" bandRow="1"/>
              <a:tblGrid>
                <a:gridCol w="7275985">
                  <a:extLst>
                    <a:ext uri="{9D8B030D-6E8A-4147-A177-3AD203B41FA5}">
                      <a16:colId xmlns:a16="http://schemas.microsoft.com/office/drawing/2014/main" val="1965189490"/>
                    </a:ext>
                  </a:extLst>
                </a:gridCol>
                <a:gridCol w="1048429">
                  <a:extLst>
                    <a:ext uri="{9D8B030D-6E8A-4147-A177-3AD203B41FA5}">
                      <a16:colId xmlns:a16="http://schemas.microsoft.com/office/drawing/2014/main" val="426900659"/>
                    </a:ext>
                  </a:extLst>
                </a:gridCol>
                <a:gridCol w="1776027">
                  <a:extLst>
                    <a:ext uri="{9D8B030D-6E8A-4147-A177-3AD203B41FA5}">
                      <a16:colId xmlns:a16="http://schemas.microsoft.com/office/drawing/2014/main" val="2259842759"/>
                    </a:ext>
                  </a:extLst>
                </a:gridCol>
              </a:tblGrid>
              <a:tr h="97207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Szegedi Tudományegyetem - karok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Létszám (fő)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619148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Szent-Györgyi Albert Orvostudományi Kar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SZAOK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821113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Gazdaságtudományi Kar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GTK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847578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Természettudományi és Informatikai Kar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TTIK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857006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Állam- és Jogtudományi Kar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ÁJK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095253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Bölcsészettudományi Kar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BTK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949717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Gyógyszerésztudományi Kar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GYTK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499169"/>
                  </a:ext>
                </a:extLst>
              </a:tr>
              <a:tr h="516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Egyészségtudományi és Szociális Képzési Kar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ETSZK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016622"/>
                  </a:ext>
                </a:extLst>
              </a:tr>
              <a:tr h="541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Mérnöki Kar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744223"/>
                  </a:ext>
                </a:extLst>
              </a:tr>
              <a:tr h="541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Fogorvostudományi Kar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949886"/>
                  </a:ext>
                </a:extLst>
              </a:tr>
              <a:tr h="541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Juhász Gyula Pedagógusképző Kar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JGYPK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086400"/>
                  </a:ext>
                </a:extLst>
              </a:tr>
              <a:tr h="541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Összesen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u-H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780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0466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2" y="538162"/>
            <a:ext cx="848677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89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Hasznos linkek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90417" y="1801091"/>
            <a:ext cx="11132127" cy="4957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Szakirányokhoz tartozó pontszámítás: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https://www.felvi.hu/felveteli/pontszamitas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Pontszámító kalkulátor: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https://www.felvi.hu/felveteli/pontszamito_a/!PontszamitoKalkulatorA/</a:t>
            </a:r>
            <a:endParaRPr lang="hu-HU" dirty="0"/>
          </a:p>
          <a:p>
            <a:pPr marL="0" indent="0">
              <a:buNone/>
            </a:pPr>
            <a:r>
              <a:rPr lang="hu-HU" dirty="0">
                <a:hlinkClick r:id="rId2"/>
              </a:rPr>
              <a:t>https://www.felvi.hu/felveteli/pontszamitas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Felvételi ponthatárok keresése:</a:t>
            </a:r>
          </a:p>
          <a:p>
            <a:pPr marL="0" indent="0">
              <a:buNone/>
            </a:pPr>
            <a:r>
              <a:rPr lang="hu-HU" dirty="0">
                <a:hlinkClick r:id="rId4"/>
              </a:rPr>
              <a:t>https://m.eduline.hu/felveteli_ponthatarok_2024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23676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30400" y="3201843"/>
            <a:ext cx="8970818" cy="742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/>
              <a:t>Köszönjük </a:t>
            </a:r>
            <a:r>
              <a:rPr lang="hu-HU" sz="4000" dirty="0"/>
              <a:t>szépen az együttműködésüket!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366795"/>
            <a:ext cx="1322244" cy="151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42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1221</Words>
  <Application>Microsoft Office PowerPoint</Application>
  <PresentationFormat>Szélesvásznú</PresentationFormat>
  <Paragraphs>299</Paragraphs>
  <Slides>46</Slides>
  <Notes>0</Notes>
  <HiddenSlides>1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Office-téma</vt:lpstr>
      <vt:lpstr>Emelt szintű képzés választása Szülői értekezlet</vt:lpstr>
      <vt:lpstr>Napirendi pontok</vt:lpstr>
      <vt:lpstr>Emelt szintű képzések - tagozatok</vt:lpstr>
      <vt:lpstr>Általános tudnivalók</vt:lpstr>
      <vt:lpstr>Általános tudnivalók</vt:lpstr>
      <vt:lpstr>Az órarend egy részlete</vt:lpstr>
      <vt:lpstr>Jelentkezés az emelt szintű képzésekre</vt:lpstr>
      <vt:lpstr>Művészetek</vt:lpstr>
      <vt:lpstr>Művészetek – általános jellemzők</vt:lpstr>
      <vt:lpstr>PowerPoint-bemutató</vt:lpstr>
      <vt:lpstr>PowerPoint-bemutató</vt:lpstr>
      <vt:lpstr>Tanulmányi pontok (100 + 100 pont)</vt:lpstr>
      <vt:lpstr>Tanulmányi pont (100+100 pont)</vt:lpstr>
      <vt:lpstr>Érettségi pontok</vt:lpstr>
      <vt:lpstr>PowerPoint-bemutató</vt:lpstr>
      <vt:lpstr>Leggyakrabban az alábbiakért kapható intézményi pont: </vt:lpstr>
      <vt:lpstr>FELVI</vt:lpstr>
      <vt:lpstr>Pontszámító kalkulátor https://www.felvi.hu/felveteli/pontszamito</vt:lpstr>
      <vt:lpstr>PowerPoint-bemutató</vt:lpstr>
      <vt:lpstr>Példa a pontszámításra</vt:lpstr>
      <vt:lpstr>Példa arra, amikor a duplázással jár jobban a felvételiző (ezt nem kell előre eldönteni, a szoftver a számára kedvezőbbet fogja majd beszámítani)</vt:lpstr>
      <vt:lpstr>PowerPoint-bemutató</vt:lpstr>
      <vt:lpstr>PowerPoint-bemutató</vt:lpstr>
      <vt:lpstr>PowerPoint-bemutató</vt:lpstr>
      <vt:lpstr>PowerPoint-bemutató</vt:lpstr>
      <vt:lpstr>PowerPoint-bemutató</vt:lpstr>
      <vt:lpstr>Felvételi ponthatárok https://m.eduline.hu/felveteli_ponthatarok_2024 </vt:lpstr>
      <vt:lpstr>PowerPoint-bemutató</vt:lpstr>
      <vt:lpstr>PowerPoint-bemutató</vt:lpstr>
      <vt:lpstr>Érettségi eredmények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Hasznos linkek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Emelt szintű képzés választása</dc:title>
  <dc:creator>Dr Nagy Anett</dc:creator>
  <cp:lastModifiedBy>Magor</cp:lastModifiedBy>
  <cp:revision>49</cp:revision>
  <dcterms:created xsi:type="dcterms:W3CDTF">2020-04-14T20:45:43Z</dcterms:created>
  <dcterms:modified xsi:type="dcterms:W3CDTF">2025-04-14T11:33:30Z</dcterms:modified>
</cp:coreProperties>
</file>